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57" r:id="rId4"/>
    <p:sldId id="258" r:id="rId5"/>
    <p:sldId id="261" r:id="rId6"/>
    <p:sldId id="268" r:id="rId7"/>
    <p:sldId id="271" r:id="rId8"/>
    <p:sldId id="262" r:id="rId9"/>
    <p:sldId id="263" r:id="rId10"/>
    <p:sldId id="269" r:id="rId11"/>
    <p:sldId id="267" r:id="rId12"/>
    <p:sldId id="270" r:id="rId13"/>
    <p:sldId id="278" r:id="rId14"/>
    <p:sldId id="28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E2C6799-2DE5-403D-ADE5-40E3AE9CB1A3}" type="datetimeFigureOut">
              <a:rPr lang="ru-RU" smtClean="0"/>
              <a:pPr/>
              <a:t>14.04.2020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FB578CD-4E8D-41D8-93FE-55B8D103814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28604"/>
            <a:ext cx="7851648" cy="35719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МБАДОУ «Детский сад №18»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1285860"/>
            <a:ext cx="7767662" cy="264320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Использование нетрадиционных техник рисования в программе И.А. Лыковой «Цветные ладошки»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13314" name="Picture 2" descr="http://tmregister.ru/base/2008/DOC/DOCURUTM/DOC348V2/D34830D2/34830900/0000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857628"/>
            <a:ext cx="2857520" cy="269170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00760" y="4572008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Морозова Н.И.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14290"/>
            <a:ext cx="8290778" cy="264320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dirty="0" smtClean="0"/>
              <a:t>       </a:t>
            </a:r>
            <a:r>
              <a:rPr lang="ru-RU" dirty="0" smtClean="0">
                <a:solidFill>
                  <a:srgbClr val="002060"/>
                </a:solidFill>
              </a:rPr>
              <a:t>Многие из нас сталкивались с проблемой, что </a:t>
            </a:r>
            <a:r>
              <a:rPr lang="ru-RU" b="1" dirty="0" smtClean="0">
                <a:solidFill>
                  <a:srgbClr val="002060"/>
                </a:solidFill>
              </a:rPr>
              <a:t>дети боятся рисовать</a:t>
            </a:r>
            <a:r>
              <a:rPr lang="ru-RU" dirty="0" smtClean="0">
                <a:solidFill>
                  <a:srgbClr val="002060"/>
                </a:solidFill>
              </a:rPr>
              <a:t>, потому что, как им кажется, они </a:t>
            </a:r>
            <a:r>
              <a:rPr lang="ru-RU" b="1" dirty="0" smtClean="0">
                <a:solidFill>
                  <a:srgbClr val="002060"/>
                </a:solidFill>
              </a:rPr>
              <a:t>не умеют</a:t>
            </a:r>
            <a:r>
              <a:rPr lang="ru-RU" dirty="0" smtClean="0">
                <a:solidFill>
                  <a:srgbClr val="002060"/>
                </a:solidFill>
              </a:rPr>
              <a:t>, и у них </a:t>
            </a:r>
            <a:r>
              <a:rPr lang="ru-RU" b="1" dirty="0" smtClean="0">
                <a:solidFill>
                  <a:srgbClr val="002060"/>
                </a:solidFill>
              </a:rPr>
              <a:t>ничего не </a:t>
            </a:r>
            <a:r>
              <a:rPr lang="ru-RU" b="1" dirty="0" smtClean="0">
                <a:solidFill>
                  <a:srgbClr val="002060"/>
                </a:solidFill>
              </a:rPr>
              <a:t>получится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особенно в старшем возрасте.</a:t>
            </a:r>
            <a:endParaRPr lang="ru-RU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4338" name="Picture 2" descr="http://images.parenting.mdpcdn.com/sites/parenting.com/files/styles/facebook_og_image/public/1100_story_toddler_hitting.jpg?itok=axA68h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428868"/>
            <a:ext cx="3935457" cy="4429132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8076464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/>
            </a:r>
            <a:br>
              <a:rPr lang="ru-RU" sz="3600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Что такое нетрадиционное рисование?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433654" cy="51054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       Это такое искусство, которое</a:t>
            </a:r>
            <a:r>
              <a:rPr lang="ru-RU" sz="2800" b="1" dirty="0" smtClean="0">
                <a:solidFill>
                  <a:srgbClr val="002060"/>
                </a:solidFill>
              </a:rPr>
              <a:t> не </a:t>
            </a:r>
            <a:r>
              <a:rPr lang="ru-RU" sz="2800" dirty="0" smtClean="0">
                <a:solidFill>
                  <a:srgbClr val="002060"/>
                </a:solidFill>
              </a:rPr>
              <a:t>основывается на традициях, </a:t>
            </a:r>
            <a:r>
              <a:rPr lang="ru-RU" sz="2800" b="1" dirty="0" smtClean="0">
                <a:solidFill>
                  <a:srgbClr val="002060"/>
                </a:solidFill>
              </a:rPr>
              <a:t>не </a:t>
            </a:r>
            <a:r>
              <a:rPr lang="ru-RU" sz="2800" dirty="0" smtClean="0">
                <a:solidFill>
                  <a:srgbClr val="002060"/>
                </a:solidFill>
              </a:rPr>
              <a:t>придерживается их, а отличается, оригинальностью.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       Рисование в нетрадиционном стиле увлекает, завораживает, восхищает и удивляет детей. Ведь здесь используются необычные материалы, а самое главное, нет места слову </a:t>
            </a:r>
            <a:r>
              <a:rPr lang="ru-RU" sz="2800" b="1" dirty="0" smtClean="0">
                <a:solidFill>
                  <a:srgbClr val="002060"/>
                </a:solidFill>
              </a:rPr>
              <a:t>«нельзя».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          </a:t>
            </a:r>
            <a:r>
              <a:rPr lang="ru-RU" sz="2800" dirty="0" smtClean="0">
                <a:solidFill>
                  <a:srgbClr val="002060"/>
                </a:solidFill>
              </a:rPr>
              <a:t>Можно изображать </a:t>
            </a:r>
            <a:r>
              <a:rPr lang="ru-RU" sz="2800" b="1" dirty="0" smtClean="0">
                <a:solidFill>
                  <a:srgbClr val="002060"/>
                </a:solidFill>
              </a:rPr>
              <a:t>что хочешь, как хочешь и чем хочешь</a:t>
            </a:r>
            <a:r>
              <a:rPr lang="ru-RU" sz="2800" dirty="0" smtClean="0">
                <a:solidFill>
                  <a:srgbClr val="002060"/>
                </a:solidFill>
              </a:rPr>
              <a:t>.         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         Более того, не возбраняется самому придумать новую технику изображения образа.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643998" cy="5429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</a:t>
            </a:r>
            <a:r>
              <a:rPr lang="ru-RU" sz="2800" dirty="0" smtClean="0">
                <a:solidFill>
                  <a:srgbClr val="002060"/>
                </a:solidFill>
              </a:rPr>
              <a:t>Из всех существующих программ, нетрадиционное рисование, наиболее широко используется в программе И.А.Лыковой «Цветные ладошки».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Данная программа позволяет незаметно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осваивать секреты художественного мастерства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не по схеме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«взрослый учит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– ребенок учится»,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а в интересной,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увлекательной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 деятельности. 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5362" name="Picture 2" descr="http://www.tdabris.ru/upload/iblock/f66/f66380f8ee49672bf5ad6e0831142e4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928934"/>
            <a:ext cx="2928958" cy="390527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9406" cy="192882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Нетрадиционные техники рисования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 используемые в программе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«Цветные ладошки»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20486" name="Picture 6" descr="http://static.ozone.ru/multimedia/1016496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2643182"/>
            <a:ext cx="2281558" cy="3259369"/>
          </a:xfrm>
          <a:prstGeom prst="rect">
            <a:avLst/>
          </a:prstGeom>
          <a:noFill/>
        </p:spPr>
      </p:pic>
      <p:pic>
        <p:nvPicPr>
          <p:cNvPr id="20488" name="Picture 8" descr="http://knigirossii.ru/pictures/0/4370508_s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90483">
            <a:off x="788265" y="3031107"/>
            <a:ext cx="2500330" cy="3378960"/>
          </a:xfrm>
          <a:prstGeom prst="rect">
            <a:avLst/>
          </a:prstGeom>
          <a:noFill/>
        </p:spPr>
      </p:pic>
      <p:pic>
        <p:nvPicPr>
          <p:cNvPr id="20490" name="Picture 10" descr="http://knigirossii.ru/pictures/0/4370506_s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43502">
            <a:off x="6452165" y="3143392"/>
            <a:ext cx="2361145" cy="3338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</a:rPr>
              <a:t>КОЛЛАЖ</a:t>
            </a:r>
            <a:endParaRPr lang="ru-RU" sz="6000" dirty="0">
              <a:solidFill>
                <a:srgbClr val="C00000"/>
              </a:solidFill>
            </a:endParaRPr>
          </a:p>
        </p:txBody>
      </p:sp>
      <p:pic>
        <p:nvPicPr>
          <p:cNvPr id="21506" name="Picture 2" descr="https://im3-tub-ru.yandex.net/i?id=a022e6f46c2b5a3f01c89e6a41272b0a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214422"/>
            <a:ext cx="7524770" cy="564357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7968" cy="108266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rgbClr val="C00000"/>
                </a:solidFill>
              </a:rPr>
              <a:t>РИСУНОК СВОИМИ РУКАМИ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29698" name="Picture 2" descr="http://www.maam.ru/images/users/photos/medium/ea7b16075f1a6ecd427a080b1fa08b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14422"/>
            <a:ext cx="8102174" cy="54292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9286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dirty="0" smtClean="0">
                <a:solidFill>
                  <a:srgbClr val="C00000"/>
                </a:solidFill>
              </a:rPr>
              <a:t/>
            </a:r>
            <a:br>
              <a:rPr lang="ru-RU" sz="6700" dirty="0" smtClean="0">
                <a:solidFill>
                  <a:srgbClr val="C00000"/>
                </a:solidFill>
              </a:rPr>
            </a:br>
            <a:r>
              <a:rPr lang="ru-RU" sz="6700" dirty="0" smtClean="0">
                <a:solidFill>
                  <a:srgbClr val="C00000"/>
                </a:solidFill>
              </a:rPr>
              <a:t>Кляксография -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60" name="Picture 4" descr="http://900igr.net/up/datai/226710/0020-02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124922"/>
            <a:ext cx="7715304" cy="573307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1142984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</a:rPr>
              <a:t>Монотипия</a:t>
            </a:r>
            <a:endParaRPr lang="ru-RU" sz="6000" dirty="0">
              <a:solidFill>
                <a:srgbClr val="C00000"/>
              </a:solidFill>
            </a:endParaRPr>
          </a:p>
        </p:txBody>
      </p:sp>
      <p:pic>
        <p:nvPicPr>
          <p:cNvPr id="18434" name="Picture 2" descr="https://im0-tub-ru.yandex.net/i?id=15f280c45c5331735401ff8c76e619c5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071546"/>
            <a:ext cx="7240802" cy="578645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505092" cy="12255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рисование по мокрому листу</a:t>
            </a:r>
            <a:endParaRPr lang="ru-RU" sz="6000" dirty="0">
              <a:solidFill>
                <a:srgbClr val="C00000"/>
              </a:solidFill>
            </a:endParaRPr>
          </a:p>
        </p:txBody>
      </p:sp>
      <p:pic>
        <p:nvPicPr>
          <p:cNvPr id="27652" name="Picture 4" descr="http://dsad167.ru/upload/news/orig_278a49fb79fc980d428ff479e56e82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85926"/>
            <a:ext cx="6967135" cy="507207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790844" cy="1154098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</a:rPr>
              <a:t>Рисование щетками. Набрызг</a:t>
            </a:r>
            <a:endParaRPr lang="ru-RU" sz="4800" dirty="0">
              <a:solidFill>
                <a:srgbClr val="C00000"/>
              </a:solidFill>
            </a:endParaRPr>
          </a:p>
        </p:txBody>
      </p:sp>
      <p:pic>
        <p:nvPicPr>
          <p:cNvPr id="22530" name="Picture 2" descr="http://piramidka.net/wp-content/uploads/2016/02/r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3116"/>
            <a:ext cx="3286148" cy="3706184"/>
          </a:xfrm>
          <a:prstGeom prst="rect">
            <a:avLst/>
          </a:prstGeom>
          <a:noFill/>
        </p:spPr>
      </p:pic>
      <p:pic>
        <p:nvPicPr>
          <p:cNvPr id="22532" name="Picture 4" descr="https://1.bp.blogspot.com/-xtwEBCZCPKg/VzcS2c12SeI/AAAAAAAAASM/7OX9WsDJgeQVUD_yoJv6SaKcfK6G170pQCLcB/s1600/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3" y="1500174"/>
            <a:ext cx="4000527" cy="478634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9406" cy="1011222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</a:rPr>
              <a:t>пуантилизм</a:t>
            </a:r>
            <a:endParaRPr lang="ru-RU" sz="4800" dirty="0">
              <a:solidFill>
                <a:srgbClr val="C00000"/>
              </a:solidFill>
            </a:endParaRPr>
          </a:p>
        </p:txBody>
      </p:sp>
      <p:pic>
        <p:nvPicPr>
          <p:cNvPr id="28676" name="Picture 4" descr="http://dg53.odnoklassniki.ru/getImage?photoId=463658402579&amp;photoType=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142984"/>
            <a:ext cx="7512865" cy="57150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14290"/>
            <a:ext cx="8290778" cy="3071834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4000" dirty="0" smtClean="0"/>
              <a:t>       </a:t>
            </a:r>
          </a:p>
          <a:p>
            <a:pPr algn="ctr">
              <a:buNone/>
            </a:pPr>
            <a:r>
              <a:rPr lang="ru-RU" sz="4300" dirty="0" smtClean="0">
                <a:solidFill>
                  <a:srgbClr val="002060"/>
                </a:solidFill>
              </a:rPr>
              <a:t> </a:t>
            </a:r>
            <a:r>
              <a:rPr lang="ru-RU" sz="7600" dirty="0" smtClean="0">
                <a:solidFill>
                  <a:srgbClr val="002060"/>
                </a:solidFill>
              </a:rPr>
              <a:t>В старшем возрасте начинается самое интересное и захватывающее. </a:t>
            </a:r>
            <a:endParaRPr lang="ru-RU" sz="7600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sz="44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4400" dirty="0" smtClean="0">
                <a:solidFill>
                  <a:srgbClr val="002060"/>
                </a:solidFill>
              </a:rPr>
              <a:t>      </a:t>
            </a:r>
            <a:r>
              <a:rPr lang="ru-RU" sz="4900" dirty="0" smtClean="0">
                <a:solidFill>
                  <a:srgbClr val="002060"/>
                </a:solidFill>
              </a:rPr>
              <a:t>В данный момент отследить </a:t>
            </a:r>
            <a:r>
              <a:rPr lang="ru-RU" sz="4900" dirty="0" smtClean="0">
                <a:solidFill>
                  <a:srgbClr val="002060"/>
                </a:solidFill>
              </a:rPr>
              <a:t>результаты </a:t>
            </a:r>
            <a:r>
              <a:rPr lang="ru-RU" sz="4900" dirty="0" smtClean="0">
                <a:solidFill>
                  <a:srgbClr val="002060"/>
                </a:solidFill>
              </a:rPr>
              <a:t>освоения </a:t>
            </a:r>
            <a:r>
              <a:rPr lang="ru-RU" sz="4900" dirty="0" smtClean="0">
                <a:solidFill>
                  <a:srgbClr val="002060"/>
                </a:solidFill>
              </a:rPr>
              <a:t>детьми программы И.А.Лыковой  «Цветные ладошки» </a:t>
            </a:r>
            <a:r>
              <a:rPr lang="ru-RU" sz="4900" dirty="0" smtClean="0">
                <a:solidFill>
                  <a:srgbClr val="002060"/>
                </a:solidFill>
              </a:rPr>
              <a:t>не возможно, т.к. программа применяется только на раннем возрасте. Предлагаю полностью освоить программу по всем возрастам . </a:t>
            </a:r>
            <a:endParaRPr lang="ru-RU" sz="4900" dirty="0" smtClean="0">
              <a:solidFill>
                <a:srgbClr val="002060"/>
              </a:solidFill>
            </a:endParaRPr>
          </a:p>
        </p:txBody>
      </p:sp>
      <p:pic>
        <p:nvPicPr>
          <p:cNvPr id="37890" name="Picture 2" descr="https://mtdata.ru/u16/photo28A9/20501002550-0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902274"/>
            <a:ext cx="5929354" cy="395572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im2-tub-ru.yandex.net/i?id=5631acb13cabdf40bd6283e7f6a93ccb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384</TotalTime>
  <Words>254</Words>
  <Application>Microsoft Office PowerPoint</Application>
  <PresentationFormat>Экран (4:3)</PresentationFormat>
  <Paragraphs>33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МБАДОУ «Детский сад №18»</vt:lpstr>
      <vt:lpstr>Слайд 2</vt:lpstr>
      <vt:lpstr> Что такое нетрадиционное рисование? </vt:lpstr>
      <vt:lpstr>Слайд 4</vt:lpstr>
      <vt:lpstr>Слайд 5</vt:lpstr>
      <vt:lpstr>КОЛЛАЖ</vt:lpstr>
      <vt:lpstr>РИСУНОК СВОИМИ РУКАМИ</vt:lpstr>
      <vt:lpstr> Кляксография -  </vt:lpstr>
      <vt:lpstr>Монотипия</vt:lpstr>
      <vt:lpstr>рисование по мокрому листу</vt:lpstr>
      <vt:lpstr>Рисование щетками. Набрызг</vt:lpstr>
      <vt:lpstr>пуантилизм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«Первомайский детский сад»</dc:title>
  <dc:creator>й</dc:creator>
  <cp:lastModifiedBy>BMA DOU №18</cp:lastModifiedBy>
  <cp:revision>38</cp:revision>
  <dcterms:created xsi:type="dcterms:W3CDTF">2017-03-01T05:25:28Z</dcterms:created>
  <dcterms:modified xsi:type="dcterms:W3CDTF">2020-04-14T17:06:57Z</dcterms:modified>
</cp:coreProperties>
</file>